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4" r:id="rId12"/>
    <p:sldId id="281" r:id="rId13"/>
    <p:sldId id="282" r:id="rId14"/>
    <p:sldId id="283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>
        <p:scale>
          <a:sx n="70" d="100"/>
          <a:sy n="70" d="100"/>
        </p:scale>
        <p:origin x="-7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Общая классификация по 6-9 классам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классификация по 6-9 классам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ru-RU"/>
                      <a:t>3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Инициатор</c:v>
                </c:pt>
                <c:pt idx="1">
                  <c:v>Помощник инициатора</c:v>
                </c:pt>
                <c:pt idx="2">
                  <c:v>Защитник жертвы</c:v>
                </c:pt>
                <c:pt idx="3">
                  <c:v>Жертва</c:v>
                </c:pt>
                <c:pt idx="4">
                  <c:v>Наблюдатель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83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9DF145-3EC7-45A6-98DB-F2C7EFF8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17AF95-71C1-4499-B23E-07B1784D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BE73C-EA6D-4225-8BDF-BB71555E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E212F6-9108-4608-971C-D6D70D68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850029-9F9D-4176-B037-A9ECB3FB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6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C117D-03E5-4898-897C-31A4ECA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DC9F88-A158-4658-AFFC-E2E365B5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6F0965-D614-4DD0-BF04-3373E6DDD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FDCF245-4B9D-469E-89B0-0FC6865F4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2A83759-3CBB-4669-A645-20DA423B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8D6578-AB4E-4BE7-B782-06097628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260A9E-FBCA-49FF-B7EC-F2BB03F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15D9A67-56DA-4FA6-A270-6F99268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00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C30C5-2530-4641-868D-38BB1367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63D42C-8588-4E3A-9FCF-22A4FE86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3FE8F1-5155-4638-922B-EEC6D8C6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E3C91DF-AF8A-4B6B-8C41-C3810B77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80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89810C-4CE3-4421-BE5F-739DC688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AA0D72-7175-4B27-A46C-37D0297C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CF0C6B-2D65-41E3-BA05-25D2C6F3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30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944D6-DDB2-4018-B126-FC0F899D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B1234E-2933-42C3-AC43-2E3F5774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EF90F2-7940-4C9B-816C-A0E6F4F3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43987E-1DFD-40D6-8748-DC2AE1D1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89573C-CD38-4ED6-9A0C-EBCCECD4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10EBFF-743C-4106-99AB-1F62ECF6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46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F0872-3855-4DC2-A1E8-6E26E19E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6A06CD3-1CFF-452C-9F89-7041FDD40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836A75-AF44-4E3D-927A-2D55DC3A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527F93-44C5-488C-8AD3-AC0EAAE7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3ED294-37D0-4106-B426-5931649B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C783C9-2EDC-4FCC-9BB8-CA68C54F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84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13664-7467-4A8B-BE24-A856234D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E49FE4-537C-45E2-B665-1F23C0B6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80C032-8B29-431A-9431-52DF2E01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FE6883-F6ED-4455-97B7-0524237F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64DD1E-F3EC-4EED-9C25-D8E5FBC4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5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880DBFF-8C1D-4708-B5C5-91EEC8F65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8C8DE9-BF79-4004-84C0-B59CECEA5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D9929F-CB95-4E24-9E5D-84659149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2A74B6-C1FF-4904-A387-44536163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7F510F-7642-43B8-81D1-48C258B3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2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425188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32161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467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7402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734072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92008-DBD3-46BA-A4EB-58BFA372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A263C2-0CA0-4726-8ADC-C6857613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9719FD-E040-478A-937E-C5F8CB57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5CE2BE-1276-4A04-9F8D-C0527D0F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5ED891-380B-406A-A48E-D9981BE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61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F919F-432B-4AAF-8366-DBD8B0A3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EE1D5D-3A6C-44DE-9213-A8F9E2F6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7C9EB4-F846-4602-95A8-B0BEE14A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928667-83F3-4E42-9D55-FA20CA34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F0AF01-74DE-44DE-9A8F-1BCE6A9B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41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B5CEA-7B09-498B-8E61-BAF2B438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E4A14F-68DF-4743-A047-6B091361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BD6A83-0AEB-455B-B55A-FD3DBF861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A35E39-2F5B-42E0-9F90-6CD1453F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B8125E-8FB7-46F3-AC6F-CE8760D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C29A5D-7DB3-4579-91B8-7C6BBC33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2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23AAE-BFC3-4CCA-AE74-B41E221D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EDEEE5-CAEC-4DC9-841D-3496A6CA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1D8F9E-5681-4397-8620-6A534D50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417-5F45-4CBD-AEF8-95048E7B5C99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8EBA8A-57C7-4851-9A59-C2739AE8B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E8C9F0-2955-4F31-909E-A7D69B4CB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xmlns="" id="{5BF8621D-8206-4C22-9818-F327ED8B7AD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77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642918"/>
            <a:ext cx="10515599" cy="15001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XXII Краевой конкурс реферативных,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научно-исследовательских, проектных и творческих работ учащихся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«Озарение»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C4560F-6F86-43D5-B90C-407331963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712" y="2808288"/>
            <a:ext cx="10444163" cy="40497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Школьный буллинг: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почему одни дети травят других?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Артёмова Арина Игоревна,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класс,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«Поспелихинская СОШ№1»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1337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986" y="485501"/>
            <a:ext cx="10431673" cy="8003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результатов исследования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040281"/>
              </p:ext>
            </p:extLst>
          </p:nvPr>
        </p:nvGraphicFramePr>
        <p:xfrm>
          <a:off x="2238348" y="1000108"/>
          <a:ext cx="7344814" cy="2620133"/>
        </p:xfrm>
        <a:graphic>
          <a:graphicData uri="http://schemas.openxmlformats.org/drawingml/2006/table">
            <a:tbl>
              <a:tblPr firstRow="1" firstCol="1" bandRow="1"/>
              <a:tblGrid>
                <a:gridCol w="1296911"/>
                <a:gridCol w="1203287"/>
                <a:gridCol w="1213263"/>
                <a:gridCol w="1187173"/>
                <a:gridCol w="1148036"/>
                <a:gridCol w="1296144"/>
              </a:tblGrid>
              <a:tr h="891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Класс, число прошедших тестирование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Инициатор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Помощник инициатора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Защитник жертвы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Жертва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Наблюдатель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6б- 26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7б-22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8б-25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9а-23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 учащихся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033246226"/>
              </p:ext>
            </p:extLst>
          </p:nvPr>
        </p:nvGraphicFramePr>
        <p:xfrm>
          <a:off x="6881818" y="3714752"/>
          <a:ext cx="4765542" cy="28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666712" y="1071546"/>
            <a:ext cx="10360235" cy="404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Анкета «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Кибербуллинг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выявление риска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определение статуса его участников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состоит из 21 вопроса.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 опросе приняли участие подростки 6-9 классов, в количестве 89 человек. Возраст испытуемых 12-16 лет.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Исследование анонимное, проводилось в ноябре2024 года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формате он-лайн тестирования на платформе 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google.com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forms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986" y="485501"/>
            <a:ext cx="10574549" cy="251487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“болезнь” класса. От буллинга “болеют” и страдают все: и тот, кого обижают и те, кто это видят, и сами обидчики.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667108" y="2500306"/>
            <a:ext cx="4540810" cy="41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206" y="3357562"/>
            <a:ext cx="2823578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6" y="571480"/>
            <a:ext cx="346622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Учитель\Downloads\IMG_20240415_104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32" y="1357298"/>
            <a:ext cx="4619700" cy="3464775"/>
          </a:xfrm>
          <a:prstGeom prst="rect">
            <a:avLst/>
          </a:prstGeom>
          <a:noFill/>
        </p:spPr>
      </p:pic>
      <p:pic>
        <p:nvPicPr>
          <p:cNvPr id="1027" name="Picture 3" descr="C:\Users\Учитель\Downloads\IMG_20241225_090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22" y="1214422"/>
            <a:ext cx="2839560" cy="37860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8" y="357166"/>
            <a:ext cx="4240008" cy="598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6" y="428604"/>
            <a:ext cx="4752527" cy="28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3286124"/>
            <a:ext cx="4580656" cy="324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46820" y="2103233"/>
            <a:ext cx="11378468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1391FE5-288D-4397-9495-7CEDD6B0E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836" y="428604"/>
            <a:ext cx="10758527" cy="57864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наличия или отсутствия феномена буллинга в МБОУ «ПСОШ №1» села Поспелиха.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определение, что такое  буллинг;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типы буллинга;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анкетирование среди подростков 6-9 классов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презентацию и памятку на основе полученных данных;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6-9х классов.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явление буллинга в школе.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сбор и изучение теоретического материала;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систематизация, обобщение и анализ собранной информации;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методика на выявление «Буллинг-структуры» </a:t>
            </a:r>
            <a:r>
              <a:rPr lang="ru-RU" sz="8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Норкиной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Е.Г., анкета «</a:t>
            </a:r>
            <a:r>
              <a:rPr lang="ru-RU" sz="8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буллинг распространен в школьной среде МБОУ «Поспелихинская СОШ№1»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3840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B6DADDF4-E88A-4747-82C6-A201832C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буллинг?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BB00AB64-E837-40FD-BC48-5472AB5EB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систематическое, регулярно повторяющееся агрессивное преследование одного из членов коллектива со стороны другого члена коллектива.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4" r="2694"/>
          <a:stretch>
            <a:fillRect/>
          </a:stretch>
        </p:blipFill>
        <p:spPr bwMode="auto">
          <a:xfrm>
            <a:off x="7005638" y="1571625"/>
            <a:ext cx="5186362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626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BB00AB64-E837-40FD-BC48-5472AB5EB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75" y="642918"/>
            <a:ext cx="5256076" cy="5560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буллинга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затравить жертву, вызвать страх, подчинить, унизить.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буллинга всегда есть три главных «героя»: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«Хулиган»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человек, который причиняет вред;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«Жертва»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человек, который выглядит или ведет себя по-другому, не как окружающие его люди;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«Свидетель»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человек, который за всем наблюдает;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2" y="1500174"/>
            <a:ext cx="4760913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626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бывает буллинг?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64987" y="1785926"/>
            <a:ext cx="6788335" cy="44177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СЛОВЕСНЫЙ БУЛЛИНГ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ФИЗИЧЕСКИЙ БУЛЛИНГ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УГРОЗЫ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НЕПРИЛИЧНЫЕ ЖЕСТЫ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ВЫМОГАТЕЛЬСТВО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ИГНОРИРОВАНИЕ КОГО-ТО, ОСТАВЛЕНИЕ В СТОРОНЕ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ПОПЫТКИ ЗАСТАВИТЬ ДРУГИХ НЕ ЛЮБИТЬ ЖЕРТВУ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ПИСАТЬ ИЛИ РИСОВАТЬ ГАДОСТИ ПРО КОГО-ТО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КИБЕРБУЛЛИНГ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2" y="1785926"/>
            <a:ext cx="368776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64987" y="785794"/>
            <a:ext cx="5431013" cy="541788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 физическое и психологическое насилие сопутствуют друг другу. Насмешки и издевательства могут продолжаться длительное время, вызывая у жертвы травмирующие переживания.</a:t>
            </a:r>
          </a:p>
          <a:p>
            <a:endParaRPr lang="ru-RU" dirty="0"/>
          </a:p>
        </p:txBody>
      </p:sp>
      <p:pic>
        <p:nvPicPr>
          <p:cNvPr id="6" name="Рисунок 5" descr="Картинки по запросу картинки школьная травля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2" b="1962"/>
          <a:stretch>
            <a:fillRect/>
          </a:stretch>
        </p:blipFill>
        <p:spPr bwMode="auto">
          <a:xfrm>
            <a:off x="6810380" y="1928802"/>
            <a:ext cx="5186362" cy="33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ЖЕРТВЫ ШКОЛЬНОГО БУЛЛИНГА: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66712" y="1714488"/>
            <a:ext cx="5184638" cy="44891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 недостатки,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болезни,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 поведения и внешности («не такой как все»),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плохие социальные навыки или отсутствие опыта жизни в коллективе,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низкий интеллект и трудности в обучении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уверенные в себе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 реагирующие на провокации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тревожные дети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вызывающие неприязнь взрослых и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8" r="4248"/>
          <a:stretch>
            <a:fillRect/>
          </a:stretch>
        </p:blipFill>
        <p:spPr bwMode="auto">
          <a:xfrm>
            <a:off x="7239008" y="285728"/>
            <a:ext cx="4595802" cy="29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81752" y="4357694"/>
            <a:ext cx="543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Жертвой буллинга может стать каждый!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51069" y="428604"/>
            <a:ext cx="5431013" cy="94323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Буллинг и конфликт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8770646"/>
              </p:ext>
            </p:extLst>
          </p:nvPr>
        </p:nvGraphicFramePr>
        <p:xfrm>
          <a:off x="2381224" y="1428736"/>
          <a:ext cx="8072494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45163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БУЛЛИНГ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КОНФЛИКТ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039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Намеренное, продолжительное унижение одного ребенка группой других детей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Неравные силы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Жертва не виновата в случившемся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Регулярно повторяющиеся действия, с использованием эмоциональное и физическое насилие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Прекращается волевым решением третьей стороны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Чаще возникает спонтанно, не планируется заранее, сопровождается выплеском эмоций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 стороны одинаково сильны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 стороны ответственны за происходящее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Длится недолго. Стороны стараются уладить конфликт быстрее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Можно разрешить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986" y="485501"/>
            <a:ext cx="1057455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ИССЛЕДОВАНИЕ ПРОЯВЛЕНИЯ БУЛЛИНГА У УЧАЩИХСЯ 6-9 КЛАССОВ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« ПСОШ№1»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10360235" cy="4049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на выявление  «Буллинг-структуры»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Норкиной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Е.Г. , состоит из 25 вопросов.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опросе приняли участие подростки 6-9 классов, в количестве 96 человек. Возраст испытуемых 12-16 лет.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Исследование анонимное, проводилось в ноябре2024 года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формате он-лайн тестирования на платформе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google.com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сих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C8C"/>
      </a:accent1>
      <a:accent2>
        <a:srgbClr val="6DA7F2"/>
      </a:accent2>
      <a:accent3>
        <a:srgbClr val="82B479"/>
      </a:accent3>
      <a:accent4>
        <a:srgbClr val="B2D9A7"/>
      </a:accent4>
      <a:accent5>
        <a:srgbClr val="D96725"/>
      </a:accent5>
      <a:accent6>
        <a:srgbClr val="F29D5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489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XXII Краевой конкурс реферативных,  научно-исследовательских, проектных и творческих работ учащихся «Озарение»</vt:lpstr>
      <vt:lpstr>Слайд 2</vt:lpstr>
      <vt:lpstr>Что такое буллинг?</vt:lpstr>
      <vt:lpstr>Слайд 4</vt:lpstr>
      <vt:lpstr>Каким бывает буллинг?</vt:lpstr>
      <vt:lpstr>Слайд 6</vt:lpstr>
      <vt:lpstr>ЖЕРТВЫ ШКОЛЬНОГО БУЛЛИНГА:</vt:lpstr>
      <vt:lpstr>Буллинг и конфликт</vt:lpstr>
      <vt:lpstr>ПРАКТИЧЕСКОЕ ИССЛЕДОВАНИЕ ПРОЯВЛЕНИЯ БУЛЛИНГА У УЧАЩИХСЯ 6-9 КЛАССОВ  МБОУ « ПСОШ№1»</vt:lpstr>
      <vt:lpstr>Анализ результатов исследования </vt:lpstr>
      <vt:lpstr>Слайд 11</vt:lpstr>
      <vt:lpstr>Буллинг - это “болезнь” класса. От буллинга “болеют” и страдают все: и тот, кого обижают и те, кто это видят, и сами обидчики.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Учитель</cp:lastModifiedBy>
  <cp:revision>36</cp:revision>
  <dcterms:created xsi:type="dcterms:W3CDTF">2020-06-21T11:59:54Z</dcterms:created>
  <dcterms:modified xsi:type="dcterms:W3CDTF">2025-01-29T06:10:02Z</dcterms:modified>
</cp:coreProperties>
</file>